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61" r:id="rId2"/>
    <p:sldId id="256" r:id="rId3"/>
    <p:sldId id="260" r:id="rId4"/>
    <p:sldId id="257" r:id="rId5"/>
    <p:sldId id="258" r:id="rId6"/>
    <p:sldId id="262" r:id="rId7"/>
    <p:sldId id="263" r:id="rId8"/>
    <p:sldId id="259" r:id="rId9"/>
  </p:sldIdLst>
  <p:sldSz cx="14630400" cy="8229600"/>
  <p:notesSz cx="8229600" cy="14630400"/>
  <p:embeddedFontLst>
    <p:embeddedFont>
      <p:font typeface="Dela Gothic One" panose="020B0604020202020204" charset="-128"/>
      <p:regular r:id="rId11"/>
    </p:embeddedFont>
    <p:embeddedFont>
      <p:font typeface="DM Sans" pitchFamily="2" charset="0"/>
      <p:regular r:id="rId12"/>
      <p:bold r:id="rId13"/>
      <p:italic r:id="rId14"/>
      <p:boldItalic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F49E5B79-8441-4137-A01E-0621BB0C5081}">
          <p14:sldIdLst>
            <p14:sldId id="261"/>
            <p14:sldId id="256"/>
            <p14:sldId id="260"/>
            <p14:sldId id="257"/>
            <p14:sldId id="258"/>
            <p14:sldId id="262"/>
            <p14:sldId id="263"/>
            <p14:sldId id="2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9978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9A91C8-4CD2-6791-A033-89DC07C61EE0}"/>
              </a:ext>
            </a:extLst>
          </p:cNvPr>
          <p:cNvSpPr txBox="1"/>
          <p:nvPr/>
        </p:nvSpPr>
        <p:spPr>
          <a:xfrm>
            <a:off x="3840480" y="783522"/>
            <a:ext cx="8401723" cy="1323439"/>
          </a:xfrm>
          <a:prstGeom prst="rect">
            <a:avLst/>
          </a:prstGeom>
          <a:noFill/>
        </p:spPr>
        <p:txBody>
          <a:bodyPr wrap="square" rtlCol="0">
            <a:spAutoFit/>
          </a:bodyPr>
          <a:lstStyle/>
          <a:p>
            <a:r>
              <a:rPr lang="en-US" sz="4000" b="1" dirty="0">
                <a:solidFill>
                  <a:srgbClr val="FF0000"/>
                </a:solidFill>
              </a:rPr>
              <a:t>SAVEETHA SCHOOL OF ENGINEERING</a:t>
            </a:r>
          </a:p>
          <a:p>
            <a:r>
              <a:rPr lang="en-US" sz="4000" b="1" dirty="0">
                <a:solidFill>
                  <a:srgbClr val="FF0000"/>
                </a:solidFill>
              </a:rPr>
              <a:t>            SIMATS, CHENNAI -602105</a:t>
            </a:r>
            <a:endParaRPr lang="en-IN" sz="4000" b="1" dirty="0">
              <a:solidFill>
                <a:srgbClr val="FF0000"/>
              </a:solidFill>
            </a:endParaRPr>
          </a:p>
        </p:txBody>
      </p:sp>
      <p:sp>
        <p:nvSpPr>
          <p:cNvPr id="5" name="TextBox 4">
            <a:extLst>
              <a:ext uri="{FF2B5EF4-FFF2-40B4-BE49-F238E27FC236}">
                <a16:creationId xmlns:a16="http://schemas.microsoft.com/office/drawing/2014/main" id="{2F5976C2-3CA0-44E8-3787-F10260D07655}"/>
              </a:ext>
            </a:extLst>
          </p:cNvPr>
          <p:cNvSpPr txBox="1"/>
          <p:nvPr/>
        </p:nvSpPr>
        <p:spPr>
          <a:xfrm>
            <a:off x="1129553" y="3141233"/>
            <a:ext cx="12952207" cy="553998"/>
          </a:xfrm>
          <a:prstGeom prst="rect">
            <a:avLst/>
          </a:prstGeom>
          <a:noFill/>
        </p:spPr>
        <p:txBody>
          <a:bodyPr wrap="square" rtlCol="0">
            <a:spAutoFit/>
          </a:bodyPr>
          <a:lstStyle/>
          <a:p>
            <a:r>
              <a:rPr lang="en-US" sz="3000" dirty="0">
                <a:solidFill>
                  <a:srgbClr val="7030A0"/>
                </a:solidFill>
              </a:rPr>
              <a:t>CSA0695-DESIGN ANALYSIS OF ALGORITHMS FOR OPEN ADDRESSING TECHNIQUES</a:t>
            </a:r>
            <a:endParaRPr lang="en-IN" sz="3000" dirty="0">
              <a:solidFill>
                <a:srgbClr val="7030A0"/>
              </a:solidFill>
            </a:endParaRPr>
          </a:p>
        </p:txBody>
      </p:sp>
      <p:sp>
        <p:nvSpPr>
          <p:cNvPr id="6" name="TextBox 5">
            <a:extLst>
              <a:ext uri="{FF2B5EF4-FFF2-40B4-BE49-F238E27FC236}">
                <a16:creationId xmlns:a16="http://schemas.microsoft.com/office/drawing/2014/main" id="{4DAF03FE-28D9-CA9C-D897-26AF845DCDC5}"/>
              </a:ext>
            </a:extLst>
          </p:cNvPr>
          <p:cNvSpPr txBox="1"/>
          <p:nvPr/>
        </p:nvSpPr>
        <p:spPr>
          <a:xfrm>
            <a:off x="11360076" y="6269880"/>
            <a:ext cx="2861534" cy="923330"/>
          </a:xfrm>
          <a:prstGeom prst="rect">
            <a:avLst/>
          </a:prstGeom>
          <a:noFill/>
        </p:spPr>
        <p:txBody>
          <a:bodyPr wrap="square" rtlCol="0">
            <a:spAutoFit/>
          </a:bodyPr>
          <a:lstStyle/>
          <a:p>
            <a:r>
              <a:rPr lang="en-US" dirty="0">
                <a:solidFill>
                  <a:srgbClr val="00B0F0"/>
                </a:solidFill>
              </a:rPr>
              <a:t>SUBMITTED</a:t>
            </a:r>
            <a:r>
              <a:rPr lang="en-US" dirty="0"/>
              <a:t> </a:t>
            </a:r>
            <a:r>
              <a:rPr lang="en-US" dirty="0">
                <a:solidFill>
                  <a:srgbClr val="00B0F0"/>
                </a:solidFill>
              </a:rPr>
              <a:t>BY </a:t>
            </a:r>
          </a:p>
          <a:p>
            <a:r>
              <a:rPr lang="en-US" dirty="0">
                <a:solidFill>
                  <a:srgbClr val="00B0F0"/>
                </a:solidFill>
              </a:rPr>
              <a:t>    </a:t>
            </a:r>
          </a:p>
          <a:p>
            <a:r>
              <a:rPr lang="en-US" dirty="0">
                <a:solidFill>
                  <a:srgbClr val="00B0F0"/>
                </a:solidFill>
              </a:rPr>
              <a:t>     K.PRIYANKA(192210196)</a:t>
            </a:r>
            <a:endParaRPr lang="en-IN" dirty="0"/>
          </a:p>
        </p:txBody>
      </p:sp>
      <p:sp>
        <p:nvSpPr>
          <p:cNvPr id="7" name="TextBox 6">
            <a:extLst>
              <a:ext uri="{FF2B5EF4-FFF2-40B4-BE49-F238E27FC236}">
                <a16:creationId xmlns:a16="http://schemas.microsoft.com/office/drawing/2014/main" id="{1BC0FBFD-4C3D-FE86-CBDA-234162A140BF}"/>
              </a:ext>
            </a:extLst>
          </p:cNvPr>
          <p:cNvSpPr txBox="1"/>
          <p:nvPr/>
        </p:nvSpPr>
        <p:spPr>
          <a:xfrm>
            <a:off x="591671" y="6248365"/>
            <a:ext cx="3399416" cy="923330"/>
          </a:xfrm>
          <a:prstGeom prst="rect">
            <a:avLst/>
          </a:prstGeom>
          <a:noFill/>
        </p:spPr>
        <p:txBody>
          <a:bodyPr wrap="square" rtlCol="0">
            <a:spAutoFit/>
          </a:bodyPr>
          <a:lstStyle/>
          <a:p>
            <a:r>
              <a:rPr lang="en-US" dirty="0">
                <a:solidFill>
                  <a:schemeClr val="accent4">
                    <a:lumMod val="60000"/>
                    <a:lumOff val="40000"/>
                  </a:schemeClr>
                </a:solidFill>
              </a:rPr>
              <a:t>SUBMITTED TO</a:t>
            </a:r>
          </a:p>
          <a:p>
            <a:endParaRPr lang="en-US" dirty="0">
              <a:solidFill>
                <a:schemeClr val="accent4">
                  <a:lumMod val="60000"/>
                  <a:lumOff val="40000"/>
                </a:schemeClr>
              </a:solidFill>
            </a:endParaRPr>
          </a:p>
          <a:p>
            <a:r>
              <a:rPr lang="en-US" dirty="0">
                <a:solidFill>
                  <a:schemeClr val="accent4">
                    <a:lumMod val="60000"/>
                    <a:lumOff val="40000"/>
                  </a:schemeClr>
                </a:solidFill>
              </a:rPr>
              <a:t>      Dr . R. DHANALAKSHMI</a:t>
            </a:r>
            <a:endParaRPr lang="en-IN" dirty="0">
              <a:solidFill>
                <a:schemeClr val="accent4">
                  <a:lumMod val="60000"/>
                  <a:lumOff val="40000"/>
                </a:schemeClr>
              </a:solidFill>
            </a:endParaRPr>
          </a:p>
        </p:txBody>
      </p:sp>
      <p:sp>
        <p:nvSpPr>
          <p:cNvPr id="8" name="TextBox 7">
            <a:extLst>
              <a:ext uri="{FF2B5EF4-FFF2-40B4-BE49-F238E27FC236}">
                <a16:creationId xmlns:a16="http://schemas.microsoft.com/office/drawing/2014/main" id="{F1F4BB4F-9593-712C-799B-CA198EDBA4DD}"/>
              </a:ext>
            </a:extLst>
          </p:cNvPr>
          <p:cNvSpPr txBox="1"/>
          <p:nvPr/>
        </p:nvSpPr>
        <p:spPr>
          <a:xfrm>
            <a:off x="3334870" y="4347897"/>
            <a:ext cx="8810514" cy="553998"/>
          </a:xfrm>
          <a:prstGeom prst="rect">
            <a:avLst/>
          </a:prstGeom>
          <a:noFill/>
        </p:spPr>
        <p:txBody>
          <a:bodyPr wrap="square" rtlCol="0">
            <a:spAutoFit/>
          </a:bodyPr>
          <a:lstStyle/>
          <a:p>
            <a:r>
              <a:rPr lang="en-US" sz="3000" dirty="0">
                <a:solidFill>
                  <a:srgbClr val="00B0F0"/>
                </a:solidFill>
              </a:rPr>
              <a:t>Project name : Count of good</a:t>
            </a:r>
            <a:r>
              <a:rPr lang="en-US" sz="3000" dirty="0"/>
              <a:t> </a:t>
            </a:r>
            <a:r>
              <a:rPr lang="en-US" sz="3000" dirty="0">
                <a:solidFill>
                  <a:srgbClr val="00B0F0"/>
                </a:solidFill>
              </a:rPr>
              <a:t>triplets in an array</a:t>
            </a:r>
            <a:endParaRPr lang="en-IN" sz="3000" dirty="0">
              <a:solidFill>
                <a:srgbClr val="00B0F0"/>
              </a:solidFill>
            </a:endParaRPr>
          </a:p>
        </p:txBody>
      </p:sp>
    </p:spTree>
    <p:extLst>
      <p:ext uri="{BB962C8B-B14F-4D97-AF65-F5344CB8AC3E}">
        <p14:creationId xmlns:p14="http://schemas.microsoft.com/office/powerpoint/2010/main" val="6065903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70748" y="2468523"/>
            <a:ext cx="4944785" cy="3292435"/>
          </a:xfrm>
          <a:prstGeom prst="rect">
            <a:avLst/>
          </a:prstGeom>
        </p:spPr>
      </p:pic>
      <p:sp>
        <p:nvSpPr>
          <p:cNvPr id="4" name="Text 0"/>
          <p:cNvSpPr/>
          <p:nvPr/>
        </p:nvSpPr>
        <p:spPr>
          <a:xfrm>
            <a:off x="6244709" y="1472089"/>
            <a:ext cx="7627382" cy="2950726"/>
          </a:xfrm>
          <a:prstGeom prst="rect">
            <a:avLst/>
          </a:prstGeom>
          <a:noFill/>
          <a:ln/>
        </p:spPr>
        <p:txBody>
          <a:bodyPr wrap="square" lIns="0" tIns="0" rIns="0" bIns="0" rtlCol="0" anchor="t"/>
          <a:lstStyle/>
          <a:p>
            <a:pPr marL="0" indent="0">
              <a:lnSpc>
                <a:spcPts val="7700"/>
              </a:lnSpc>
              <a:buNone/>
            </a:pPr>
            <a:r>
              <a:rPr lang="en-US" sz="6150" dirty="0">
                <a:solidFill>
                  <a:srgbClr val="FAEBEB"/>
                </a:solidFill>
                <a:latin typeface="Dela Gothic One" pitchFamily="34" charset="0"/>
                <a:ea typeface="Dela Gothic One" pitchFamily="34" charset="-122"/>
                <a:cs typeface="Dela Gothic One" pitchFamily="34" charset="-120"/>
              </a:rPr>
              <a:t>Count Good Triplets in an Array</a:t>
            </a:r>
            <a:endParaRPr lang="en-US" sz="6150" dirty="0"/>
          </a:p>
        </p:txBody>
      </p:sp>
      <p:sp>
        <p:nvSpPr>
          <p:cNvPr id="5" name="Text 1"/>
          <p:cNvSpPr/>
          <p:nvPr/>
        </p:nvSpPr>
        <p:spPr>
          <a:xfrm>
            <a:off x="6244709" y="4747736"/>
            <a:ext cx="7627382" cy="138684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This problem involves analyzing two arrays, nums1 and nums2, which are permutations of the same set of numbers. The goal is to identify "good triplets," which are sets of three distinct numbers appearing in the same increasing order within both arrays.</a:t>
            </a:r>
            <a:endParaRPr lang="en-US" sz="1700" dirty="0"/>
          </a:p>
        </p:txBody>
      </p:sp>
      <p:sp>
        <p:nvSpPr>
          <p:cNvPr id="6" name="Shape 2"/>
          <p:cNvSpPr/>
          <p:nvPr/>
        </p:nvSpPr>
        <p:spPr>
          <a:xfrm>
            <a:off x="6244709" y="6394490"/>
            <a:ext cx="346591" cy="346591"/>
          </a:xfrm>
          <a:prstGeom prst="roundRect">
            <a:avLst>
              <a:gd name="adj" fmla="val 26380043"/>
            </a:avLst>
          </a:prstGeom>
          <a:noFill/>
          <a:ln w="7620">
            <a:solidFill>
              <a:srgbClr val="FFFFFF"/>
            </a:solidFill>
            <a:prstDash val="solid"/>
          </a:ln>
        </p:spPr>
      </p:sp>
      <p:pic>
        <p:nvPicPr>
          <p:cNvPr id="7" name="Image 2" descr="preencoded.png"/>
          <p:cNvPicPr>
            <a:picLocks noChangeAspect="1"/>
          </p:cNvPicPr>
          <p:nvPr/>
        </p:nvPicPr>
        <p:blipFill>
          <a:blip r:embed="rId5"/>
          <a:stretch>
            <a:fillRect/>
          </a:stretch>
        </p:blipFill>
        <p:spPr>
          <a:xfrm>
            <a:off x="6252329" y="6402110"/>
            <a:ext cx="331351" cy="331351"/>
          </a:xfrm>
          <a:prstGeom prst="rect">
            <a:avLst/>
          </a:prstGeom>
        </p:spPr>
      </p:pic>
      <p:sp>
        <p:nvSpPr>
          <p:cNvPr id="8" name="Text 3"/>
          <p:cNvSpPr/>
          <p:nvPr/>
        </p:nvSpPr>
        <p:spPr>
          <a:xfrm>
            <a:off x="6699528" y="6378297"/>
            <a:ext cx="1771888" cy="379214"/>
          </a:xfrm>
          <a:prstGeom prst="rect">
            <a:avLst/>
          </a:prstGeom>
          <a:noFill/>
          <a:ln/>
        </p:spPr>
        <p:txBody>
          <a:bodyPr wrap="none" lIns="0" tIns="0" rIns="0" bIns="0" rtlCol="0" anchor="t"/>
          <a:lstStyle/>
          <a:p>
            <a:pPr marL="0" indent="0" algn="l">
              <a:lnSpc>
                <a:spcPts val="2950"/>
              </a:lnSpc>
              <a:buNone/>
            </a:pPr>
            <a:endParaRPr lang="en-US" sz="2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A8A5BED-34AC-BF27-A64B-1417E358164E}"/>
              </a:ext>
            </a:extLst>
          </p:cNvPr>
          <p:cNvSpPr txBox="1"/>
          <p:nvPr/>
        </p:nvSpPr>
        <p:spPr>
          <a:xfrm>
            <a:off x="640080" y="1065984"/>
            <a:ext cx="13350240" cy="4801314"/>
          </a:xfrm>
          <a:prstGeom prst="rect">
            <a:avLst/>
          </a:prstGeom>
          <a:noFill/>
        </p:spPr>
        <p:txBody>
          <a:bodyPr wrap="square">
            <a:spAutoFit/>
          </a:bodyPr>
          <a:lstStyle/>
          <a:p>
            <a:r>
              <a:rPr lang="en-US" sz="2700" dirty="0">
                <a:latin typeface="Dela Gothic One" pitchFamily="34" charset="0"/>
                <a:ea typeface="Dela Gothic One" pitchFamily="34" charset="-122"/>
                <a:cs typeface="Dela Gothic One" pitchFamily="34" charset="-120"/>
              </a:rPr>
              <a:t>Abstract</a:t>
            </a:r>
            <a:endParaRPr lang="en-US" sz="2700" dirty="0"/>
          </a:p>
          <a:p>
            <a:endParaRPr lang="en-US" dirty="0">
              <a:solidFill>
                <a:srgbClr val="00B0F0"/>
              </a:solidFill>
            </a:endParaRPr>
          </a:p>
          <a:p>
            <a:r>
              <a:rPr lang="en-US" dirty="0">
                <a:solidFill>
                  <a:srgbClr val="00B0F0"/>
                </a:solidFill>
              </a:rPr>
              <a:t>This project is to determine the number of good triplets in two given permutations of integers. A good triplet is defined as a set of three distinct values found in both arrays in increasing order by their indices.</a:t>
            </a:r>
          </a:p>
          <a:p>
            <a:endParaRPr lang="en-US" dirty="0">
              <a:solidFill>
                <a:srgbClr val="00B0F0"/>
              </a:solidFill>
            </a:endParaRPr>
          </a:p>
          <a:p>
            <a:endParaRPr lang="en-US" dirty="0">
              <a:solidFill>
                <a:srgbClr val="00B0F0"/>
              </a:solidFill>
            </a:endParaRPr>
          </a:p>
          <a:p>
            <a:endParaRPr lang="en-US" dirty="0">
              <a:solidFill>
                <a:srgbClr val="00B0F0"/>
              </a:solidFill>
            </a:endParaRPr>
          </a:p>
          <a:p>
            <a:r>
              <a:rPr lang="en-US" dirty="0">
                <a:solidFill>
                  <a:srgbClr val="00B0F0"/>
                </a:solidFill>
              </a:rPr>
              <a:t> </a:t>
            </a:r>
            <a:r>
              <a:rPr lang="en-US" sz="2700" dirty="0">
                <a:latin typeface="Dela Gothic One" pitchFamily="34" charset="0"/>
                <a:ea typeface="Dela Gothic One" pitchFamily="34" charset="-122"/>
                <a:cs typeface="Dela Gothic One" pitchFamily="34" charset="-120"/>
              </a:rPr>
              <a:t>Introduction</a:t>
            </a:r>
            <a:endParaRPr lang="en-US" sz="2700" dirty="0"/>
          </a:p>
          <a:p>
            <a:endParaRPr lang="en-US" dirty="0">
              <a:solidFill>
                <a:srgbClr val="00B0F0"/>
              </a:solidFill>
            </a:endParaRPr>
          </a:p>
          <a:p>
            <a:r>
              <a:rPr lang="en-US" dirty="0">
                <a:solidFill>
                  <a:srgbClr val="00B0F0"/>
                </a:solidFill>
              </a:rPr>
              <a:t>Given two 0-indexed arrays nums1 and nums2, each of length n, where both arrays are permutations of the set [0, 1, ..., n-1], we are interested in counting the number of "good triplets". A triplet (x, y, z) is defined as good if it satisfies the following conditions: 1. Distinct Values: The indices x, y, and z must be distinct. 2. Increasing Order in nums1: The values at these indices must appear in increasing order in nums1. Specifically, if v1, v2, and v3 are the values at indices x, y, and z, respectively, then pos1[v1] &lt; pos1[v2] &lt; pos1[v3] where pos1[v] denotes the index of value v in nums1. 3. Increasing Order in nums2: Similarly, the values at these indices must also appear in increasing order in nums2, which means pos2[v1] &lt; pos2[v2] &lt; pos2[v3] where pos2[v] denotes the index of value v in nums2. The goal is to return the total number of such good triplets</a:t>
            </a:r>
            <a:endParaRPr lang="en-IN" dirty="0">
              <a:solidFill>
                <a:srgbClr val="00B0F0"/>
              </a:solidFill>
            </a:endParaRPr>
          </a:p>
        </p:txBody>
      </p:sp>
    </p:spTree>
    <p:extLst>
      <p:ext uri="{BB962C8B-B14F-4D97-AF65-F5344CB8AC3E}">
        <p14:creationId xmlns:p14="http://schemas.microsoft.com/office/powerpoint/2010/main" val="2001070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70748" y="2326362"/>
            <a:ext cx="4944785" cy="3576757"/>
          </a:xfrm>
          <a:prstGeom prst="rect">
            <a:avLst/>
          </a:prstGeom>
        </p:spPr>
      </p:pic>
      <p:sp>
        <p:nvSpPr>
          <p:cNvPr id="4" name="Text 0"/>
          <p:cNvSpPr/>
          <p:nvPr/>
        </p:nvSpPr>
        <p:spPr>
          <a:xfrm>
            <a:off x="6244709" y="1717715"/>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Approach</a:t>
            </a:r>
            <a:endParaRPr lang="en-US" sz="4450" dirty="0"/>
          </a:p>
        </p:txBody>
      </p:sp>
      <p:sp>
        <p:nvSpPr>
          <p:cNvPr id="5" name="Shape 1"/>
          <p:cNvSpPr/>
          <p:nvPr/>
        </p:nvSpPr>
        <p:spPr>
          <a:xfrm>
            <a:off x="6244709" y="2999065"/>
            <a:ext cx="487442" cy="487442"/>
          </a:xfrm>
          <a:prstGeom prst="roundRect">
            <a:avLst>
              <a:gd name="adj" fmla="val 18669"/>
            </a:avLst>
          </a:prstGeom>
          <a:solidFill>
            <a:srgbClr val="740B0B"/>
          </a:solidFill>
          <a:ln w="7620">
            <a:solidFill>
              <a:srgbClr val="8D2424"/>
            </a:solidFill>
            <a:prstDash val="solid"/>
          </a:ln>
        </p:spPr>
      </p:sp>
      <p:sp>
        <p:nvSpPr>
          <p:cNvPr id="6" name="Text 2"/>
          <p:cNvSpPr/>
          <p:nvPr/>
        </p:nvSpPr>
        <p:spPr>
          <a:xfrm>
            <a:off x="6387822" y="3071693"/>
            <a:ext cx="201097" cy="342067"/>
          </a:xfrm>
          <a:prstGeom prst="rect">
            <a:avLst/>
          </a:prstGeom>
          <a:noFill/>
          <a:ln/>
        </p:spPr>
        <p:txBody>
          <a:bodyPr wrap="none" lIns="0" tIns="0" rIns="0" bIns="0" rtlCol="0" anchor="t"/>
          <a:lstStyle/>
          <a:p>
            <a:pPr marL="0" indent="0" algn="ctr">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1</a:t>
            </a:r>
            <a:endParaRPr lang="en-US" sz="2650" dirty="0"/>
          </a:p>
        </p:txBody>
      </p:sp>
      <p:sp>
        <p:nvSpPr>
          <p:cNvPr id="7" name="Text 3"/>
          <p:cNvSpPr/>
          <p:nvPr/>
        </p:nvSpPr>
        <p:spPr>
          <a:xfrm>
            <a:off x="6948726" y="2999065"/>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Iteration</a:t>
            </a:r>
            <a:endParaRPr lang="en-US" sz="2200" dirty="0"/>
          </a:p>
        </p:txBody>
      </p:sp>
      <p:sp>
        <p:nvSpPr>
          <p:cNvPr id="8" name="Text 4"/>
          <p:cNvSpPr/>
          <p:nvPr/>
        </p:nvSpPr>
        <p:spPr>
          <a:xfrm>
            <a:off x="6948726" y="3485198"/>
            <a:ext cx="3001447" cy="104013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The solution involves iterating through the arrays to identify potential triplets.</a:t>
            </a:r>
            <a:endParaRPr lang="en-US" sz="1700" dirty="0"/>
          </a:p>
        </p:txBody>
      </p:sp>
      <p:sp>
        <p:nvSpPr>
          <p:cNvPr id="9" name="Shape 5"/>
          <p:cNvSpPr/>
          <p:nvPr/>
        </p:nvSpPr>
        <p:spPr>
          <a:xfrm>
            <a:off x="10166747" y="2999065"/>
            <a:ext cx="487442" cy="487442"/>
          </a:xfrm>
          <a:prstGeom prst="roundRect">
            <a:avLst>
              <a:gd name="adj" fmla="val 18669"/>
            </a:avLst>
          </a:prstGeom>
          <a:solidFill>
            <a:srgbClr val="740B0B"/>
          </a:solidFill>
          <a:ln w="7620">
            <a:solidFill>
              <a:srgbClr val="8D2424"/>
            </a:solidFill>
            <a:prstDash val="solid"/>
          </a:ln>
        </p:spPr>
      </p:sp>
      <p:sp>
        <p:nvSpPr>
          <p:cNvPr id="10" name="Text 6"/>
          <p:cNvSpPr/>
          <p:nvPr/>
        </p:nvSpPr>
        <p:spPr>
          <a:xfrm>
            <a:off x="10267593" y="3071693"/>
            <a:ext cx="285631" cy="342067"/>
          </a:xfrm>
          <a:prstGeom prst="rect">
            <a:avLst/>
          </a:prstGeom>
          <a:noFill/>
          <a:ln/>
        </p:spPr>
        <p:txBody>
          <a:bodyPr wrap="none" lIns="0" tIns="0" rIns="0" bIns="0" rtlCol="0" anchor="t"/>
          <a:lstStyle/>
          <a:p>
            <a:pPr marL="0" indent="0" algn="ctr">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2</a:t>
            </a:r>
            <a:endParaRPr lang="en-US" sz="2650" dirty="0"/>
          </a:p>
        </p:txBody>
      </p:sp>
      <p:sp>
        <p:nvSpPr>
          <p:cNvPr id="11" name="Text 7"/>
          <p:cNvSpPr/>
          <p:nvPr/>
        </p:nvSpPr>
        <p:spPr>
          <a:xfrm>
            <a:off x="10870763" y="2999065"/>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Comparison</a:t>
            </a:r>
            <a:endParaRPr lang="en-US" sz="2200" dirty="0"/>
          </a:p>
        </p:txBody>
      </p:sp>
      <p:sp>
        <p:nvSpPr>
          <p:cNvPr id="12" name="Text 8"/>
          <p:cNvSpPr/>
          <p:nvPr/>
        </p:nvSpPr>
        <p:spPr>
          <a:xfrm>
            <a:off x="10870763" y="3485198"/>
            <a:ext cx="3001447" cy="138684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For each triplet, compare its positions in both arrays to determine if the order is consistent.</a:t>
            </a:r>
            <a:endParaRPr lang="en-US" sz="1700" dirty="0"/>
          </a:p>
        </p:txBody>
      </p:sp>
      <p:sp>
        <p:nvSpPr>
          <p:cNvPr id="13" name="Shape 9"/>
          <p:cNvSpPr/>
          <p:nvPr/>
        </p:nvSpPr>
        <p:spPr>
          <a:xfrm>
            <a:off x="6244709" y="5332333"/>
            <a:ext cx="487442" cy="487442"/>
          </a:xfrm>
          <a:prstGeom prst="roundRect">
            <a:avLst>
              <a:gd name="adj" fmla="val 18669"/>
            </a:avLst>
          </a:prstGeom>
          <a:solidFill>
            <a:srgbClr val="740B0B"/>
          </a:solidFill>
          <a:ln w="7620">
            <a:solidFill>
              <a:srgbClr val="8D2424"/>
            </a:solidFill>
            <a:prstDash val="solid"/>
          </a:ln>
        </p:spPr>
      </p:sp>
      <p:sp>
        <p:nvSpPr>
          <p:cNvPr id="14" name="Text 10"/>
          <p:cNvSpPr/>
          <p:nvPr/>
        </p:nvSpPr>
        <p:spPr>
          <a:xfrm>
            <a:off x="6337697" y="5404961"/>
            <a:ext cx="301347" cy="342067"/>
          </a:xfrm>
          <a:prstGeom prst="rect">
            <a:avLst/>
          </a:prstGeom>
          <a:noFill/>
          <a:ln/>
        </p:spPr>
        <p:txBody>
          <a:bodyPr wrap="none" lIns="0" tIns="0" rIns="0" bIns="0" rtlCol="0" anchor="t"/>
          <a:lstStyle/>
          <a:p>
            <a:pPr marL="0" indent="0" algn="ctr">
              <a:lnSpc>
                <a:spcPts val="2650"/>
              </a:lnSpc>
              <a:buNone/>
            </a:pPr>
            <a:r>
              <a:rPr lang="en-US" sz="2650" dirty="0">
                <a:solidFill>
                  <a:srgbClr val="FFE5E5"/>
                </a:solidFill>
                <a:latin typeface="Dela Gothic One" pitchFamily="34" charset="0"/>
                <a:ea typeface="Dela Gothic One" pitchFamily="34" charset="-122"/>
                <a:cs typeface="Dela Gothic One" pitchFamily="34" charset="-120"/>
              </a:rPr>
              <a:t>3</a:t>
            </a:r>
            <a:endParaRPr lang="en-US" sz="2650" dirty="0"/>
          </a:p>
        </p:txBody>
      </p:sp>
      <p:sp>
        <p:nvSpPr>
          <p:cNvPr id="15" name="Text 11"/>
          <p:cNvSpPr/>
          <p:nvPr/>
        </p:nvSpPr>
        <p:spPr>
          <a:xfrm>
            <a:off x="6948726" y="5332333"/>
            <a:ext cx="2850713" cy="356235"/>
          </a:xfrm>
          <a:prstGeom prst="rect">
            <a:avLst/>
          </a:prstGeom>
          <a:noFill/>
          <a:ln/>
        </p:spPr>
        <p:txBody>
          <a:bodyPr wrap="none" lIns="0" tIns="0" rIns="0" bIns="0" rtlCol="0" anchor="t"/>
          <a:lstStyle/>
          <a:p>
            <a:pPr marL="0" indent="0">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Counting</a:t>
            </a:r>
            <a:endParaRPr lang="en-US" sz="2200" dirty="0"/>
          </a:p>
        </p:txBody>
      </p:sp>
      <p:sp>
        <p:nvSpPr>
          <p:cNvPr id="16" name="Text 12"/>
          <p:cNvSpPr/>
          <p:nvPr/>
        </p:nvSpPr>
        <p:spPr>
          <a:xfrm>
            <a:off x="6948726" y="5818465"/>
            <a:ext cx="6923365" cy="69342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Increment the count of good triplets whenever the order is consistent in both arrays.</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70748" y="2417088"/>
            <a:ext cx="4944785" cy="3395424"/>
          </a:xfrm>
          <a:prstGeom prst="rect">
            <a:avLst/>
          </a:prstGeom>
        </p:spPr>
      </p:pic>
      <p:sp>
        <p:nvSpPr>
          <p:cNvPr id="4" name="Text 0"/>
          <p:cNvSpPr/>
          <p:nvPr/>
        </p:nvSpPr>
        <p:spPr>
          <a:xfrm>
            <a:off x="6244709" y="2498050"/>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cs typeface="Dela Gothic One" pitchFamily="34" charset="-120"/>
              </a:rPr>
              <a:t>Example</a:t>
            </a:r>
            <a:endParaRPr lang="en-US" sz="4450" dirty="0"/>
          </a:p>
        </p:txBody>
      </p:sp>
      <p:sp>
        <p:nvSpPr>
          <p:cNvPr id="5" name="Shape 1"/>
          <p:cNvSpPr/>
          <p:nvPr/>
        </p:nvSpPr>
        <p:spPr>
          <a:xfrm>
            <a:off x="6244709" y="3535680"/>
            <a:ext cx="7627382" cy="1258729"/>
          </a:xfrm>
          <a:prstGeom prst="roundRect">
            <a:avLst>
              <a:gd name="adj" fmla="val 7229"/>
            </a:avLst>
          </a:prstGeom>
          <a:noFill/>
          <a:ln w="7620">
            <a:solidFill>
              <a:srgbClr val="FFFFFF">
                <a:alpha val="24000"/>
              </a:srgbClr>
            </a:solidFill>
            <a:prstDash val="solid"/>
          </a:ln>
        </p:spPr>
      </p:sp>
      <p:sp>
        <p:nvSpPr>
          <p:cNvPr id="6" name="Shape 2"/>
          <p:cNvSpPr/>
          <p:nvPr/>
        </p:nvSpPr>
        <p:spPr>
          <a:xfrm>
            <a:off x="6252329" y="3543300"/>
            <a:ext cx="7612142" cy="621744"/>
          </a:xfrm>
          <a:prstGeom prst="rect">
            <a:avLst/>
          </a:prstGeom>
          <a:solidFill>
            <a:srgbClr val="FFFFFF">
              <a:alpha val="4000"/>
            </a:srgbClr>
          </a:solidFill>
          <a:ln/>
        </p:spPr>
      </p:sp>
      <p:sp>
        <p:nvSpPr>
          <p:cNvPr id="7" name="Text 3"/>
          <p:cNvSpPr/>
          <p:nvPr/>
        </p:nvSpPr>
        <p:spPr>
          <a:xfrm>
            <a:off x="6468904" y="3680817"/>
            <a:ext cx="336911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nums1</a:t>
            </a:r>
            <a:endParaRPr lang="en-US" sz="1700" dirty="0"/>
          </a:p>
        </p:txBody>
      </p:sp>
      <p:sp>
        <p:nvSpPr>
          <p:cNvPr id="8" name="Text 4"/>
          <p:cNvSpPr/>
          <p:nvPr/>
        </p:nvSpPr>
        <p:spPr>
          <a:xfrm>
            <a:off x="10278785" y="3680817"/>
            <a:ext cx="336911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[2, 0, 1, 3]</a:t>
            </a:r>
            <a:endParaRPr lang="en-US" sz="1700" dirty="0"/>
          </a:p>
        </p:txBody>
      </p:sp>
      <p:sp>
        <p:nvSpPr>
          <p:cNvPr id="9" name="Shape 5"/>
          <p:cNvSpPr/>
          <p:nvPr/>
        </p:nvSpPr>
        <p:spPr>
          <a:xfrm>
            <a:off x="6252329" y="4165044"/>
            <a:ext cx="7612142" cy="621744"/>
          </a:xfrm>
          <a:prstGeom prst="rect">
            <a:avLst/>
          </a:prstGeom>
          <a:solidFill>
            <a:srgbClr val="000000">
              <a:alpha val="4000"/>
            </a:srgbClr>
          </a:solidFill>
          <a:ln/>
        </p:spPr>
      </p:sp>
      <p:sp>
        <p:nvSpPr>
          <p:cNvPr id="10" name="Text 6"/>
          <p:cNvSpPr/>
          <p:nvPr/>
        </p:nvSpPr>
        <p:spPr>
          <a:xfrm>
            <a:off x="6468904" y="4302562"/>
            <a:ext cx="336911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nums2</a:t>
            </a:r>
            <a:endParaRPr lang="en-US" sz="1700" dirty="0"/>
          </a:p>
        </p:txBody>
      </p:sp>
      <p:sp>
        <p:nvSpPr>
          <p:cNvPr id="11" name="Text 7"/>
          <p:cNvSpPr/>
          <p:nvPr/>
        </p:nvSpPr>
        <p:spPr>
          <a:xfrm>
            <a:off x="10278785" y="4302562"/>
            <a:ext cx="336911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[0, 1, 3, 2]</a:t>
            </a:r>
            <a:endParaRPr lang="en-US" sz="1700" dirty="0"/>
          </a:p>
        </p:txBody>
      </p:sp>
      <p:sp>
        <p:nvSpPr>
          <p:cNvPr id="12" name="Text 8"/>
          <p:cNvSpPr/>
          <p:nvPr/>
        </p:nvSpPr>
        <p:spPr>
          <a:xfrm>
            <a:off x="6244709" y="5038130"/>
            <a:ext cx="7627382" cy="693420"/>
          </a:xfrm>
          <a:prstGeom prst="rect">
            <a:avLst/>
          </a:prstGeom>
          <a:noFill/>
          <a:ln/>
        </p:spPr>
        <p:txBody>
          <a:bodyPr wrap="squar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In this example, the triplet (0, 1, 3) is a good triplet because it appears in increasing order in both arrays.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D45F071-59C2-1709-E755-1814E89B1837}"/>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1225913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0D199E-5652-4EF3-23C2-7F9E6A4F52D2}"/>
              </a:ext>
            </a:extLst>
          </p:cNvPr>
          <p:cNvSpPr txBox="1"/>
          <p:nvPr/>
        </p:nvSpPr>
        <p:spPr>
          <a:xfrm>
            <a:off x="570156" y="495911"/>
            <a:ext cx="5335793" cy="707886"/>
          </a:xfrm>
          <a:prstGeom prst="rect">
            <a:avLst/>
          </a:prstGeom>
          <a:noFill/>
        </p:spPr>
        <p:txBody>
          <a:bodyPr wrap="square" rtlCol="0">
            <a:spAutoFit/>
          </a:bodyPr>
          <a:lstStyle/>
          <a:p>
            <a:r>
              <a:rPr lang="en-US" sz="4000" b="1" dirty="0">
                <a:solidFill>
                  <a:srgbClr val="7030A0"/>
                </a:solidFill>
              </a:rPr>
              <a:t>TIME COMPLEXITY</a:t>
            </a:r>
            <a:endParaRPr lang="en-IN" sz="4000" b="1" dirty="0">
              <a:solidFill>
                <a:srgbClr val="7030A0"/>
              </a:solidFill>
            </a:endParaRPr>
          </a:p>
        </p:txBody>
      </p:sp>
      <p:sp>
        <p:nvSpPr>
          <p:cNvPr id="3" name="TextBox 2">
            <a:extLst>
              <a:ext uri="{FF2B5EF4-FFF2-40B4-BE49-F238E27FC236}">
                <a16:creationId xmlns:a16="http://schemas.microsoft.com/office/drawing/2014/main" id="{02D6E99A-1FC8-E4DF-6384-0B1CCCA79D35}"/>
              </a:ext>
            </a:extLst>
          </p:cNvPr>
          <p:cNvSpPr txBox="1"/>
          <p:nvPr/>
        </p:nvSpPr>
        <p:spPr>
          <a:xfrm>
            <a:off x="570156" y="1683365"/>
            <a:ext cx="13199632" cy="677108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4400" b="1" i="0" u="none" strike="noStrike" cap="none" normalizeH="0" baseline="0" dirty="0">
                <a:ln>
                  <a:noFill/>
                </a:ln>
                <a:solidFill>
                  <a:schemeClr val="tx1"/>
                </a:solidFill>
                <a:effectLst/>
                <a:latin typeface="Arial" panose="020B0604020202020204" pitchFamily="34" charset="0"/>
              </a:rPr>
              <a:t>Best Case</a:t>
            </a:r>
            <a:r>
              <a:rPr kumimoji="0" lang="en-US" altLang="en-US" sz="4400" b="0" i="0" u="none" strike="noStrike" cap="none" normalizeH="0" baseline="0" dirty="0">
                <a:ln>
                  <a:noFill/>
                </a:ln>
                <a:solidFill>
                  <a:schemeClr val="tx1"/>
                </a:solidFill>
                <a:effectLst/>
                <a:latin typeface="Arial" panose="020B0604020202020204" pitchFamily="34" charset="0"/>
              </a:rPr>
              <a:t>: </a:t>
            </a:r>
            <a:r>
              <a:rPr kumimoji="0" lang="en-US" altLang="en-US" sz="2000" b="0" i="0" u="none" strike="noStrike" cap="none" normalizeH="0" baseline="0" dirty="0">
                <a:ln>
                  <a:noFill/>
                </a:ln>
                <a:solidFill>
                  <a:schemeClr val="tx1"/>
                </a:solidFill>
                <a:effectLst/>
                <a:latin typeface="Arial Unicode MS"/>
              </a:rPr>
              <a:t>O(n log n)</a:t>
            </a:r>
            <a:r>
              <a:rPr kumimoji="0" lang="en-US" altLang="en-US" sz="1800" b="0" i="0" u="none" strike="noStrike" cap="none" normalizeH="0" baseline="0" dirty="0">
                <a:ln>
                  <a:noFill/>
                </a:ln>
                <a:solidFill>
                  <a:schemeClr val="tx1"/>
                </a:solidFill>
                <a:effectLst/>
              </a:rPr>
              <a:t> (This is typically when the data structures used for counting are efficient and perform well.)</a:t>
            </a:r>
          </a:p>
          <a:p>
            <a:pPr eaLnBrk="0" fontAlgn="base" hangingPunct="0">
              <a:spcBef>
                <a:spcPct val="0"/>
              </a:spcBef>
              <a:spcAft>
                <a:spcPct val="0"/>
              </a:spcAft>
              <a:buFontTx/>
              <a:buChar char="•"/>
            </a:pPr>
            <a:r>
              <a:rPr kumimoji="0" lang="en-US" altLang="en-US" sz="4400" b="1" i="0" u="none" strike="noStrike" cap="none" normalizeH="0" baseline="0" dirty="0">
                <a:ln>
                  <a:noFill/>
                </a:ln>
                <a:solidFill>
                  <a:schemeClr val="tx1"/>
                </a:solidFill>
                <a:effectLst/>
                <a:latin typeface="Arial" panose="020B0604020202020204" pitchFamily="34" charset="0"/>
              </a:rPr>
              <a:t>Average Case</a:t>
            </a:r>
            <a:r>
              <a:rPr kumimoji="0" lang="en-US" altLang="en-US" sz="4400" b="0" i="0" u="none" strike="noStrike" cap="none" normalizeH="0" baseline="0" dirty="0">
                <a:ln>
                  <a:noFill/>
                </a:ln>
                <a:solidFill>
                  <a:schemeClr val="tx1"/>
                </a:solidFill>
                <a:effectLst/>
                <a:latin typeface="Arial" panose="020B0604020202020204" pitchFamily="34" charset="0"/>
              </a:rPr>
              <a:t>: </a:t>
            </a:r>
            <a:r>
              <a:rPr kumimoji="0" lang="en-US" altLang="en-US" sz="2000" b="0" i="0" u="none" strike="noStrike" cap="none" normalizeH="0" baseline="0" dirty="0">
                <a:ln>
                  <a:noFill/>
                </a:ln>
                <a:solidFill>
                  <a:schemeClr val="tx1"/>
                </a:solidFill>
                <a:effectLst/>
                <a:latin typeface="Arial Unicode MS"/>
              </a:rPr>
              <a:t>O(n log n)</a:t>
            </a:r>
            <a:r>
              <a:rPr kumimoji="0" lang="en-US" altLang="en-US" sz="1800" b="0" i="0" u="none" strike="noStrike" cap="none" normalizeH="0" baseline="0" dirty="0">
                <a:ln>
                  <a:noFill/>
                </a:ln>
                <a:solidFill>
                  <a:schemeClr val="tx1"/>
                </a:solidFill>
                <a:effectLst/>
              </a:rPr>
              <a:t> (Average case assumes that the Fenwick Tree operations are performed in logarithmic time on average.)</a:t>
            </a:r>
          </a:p>
          <a:p>
            <a:pPr eaLnBrk="0" fontAlgn="base" hangingPunct="0">
              <a:spcBef>
                <a:spcPct val="0"/>
              </a:spcBef>
              <a:spcAft>
                <a:spcPct val="0"/>
              </a:spcAft>
              <a:buFontTx/>
              <a:buChar char="•"/>
            </a:pPr>
            <a:r>
              <a:rPr kumimoji="0" lang="en-US" altLang="en-US" sz="4400" b="1" i="0" u="none" strike="noStrike" cap="none" normalizeH="0" baseline="0" dirty="0">
                <a:ln>
                  <a:noFill/>
                </a:ln>
                <a:solidFill>
                  <a:schemeClr val="tx1"/>
                </a:solidFill>
                <a:effectLst/>
                <a:latin typeface="Arial" panose="020B0604020202020204" pitchFamily="34" charset="0"/>
              </a:rPr>
              <a:t>Worst Case</a:t>
            </a:r>
            <a:r>
              <a:rPr kumimoji="0" lang="en-US" altLang="en-US" sz="4400" b="0" i="0" u="none" strike="noStrike" cap="none" normalizeH="0" baseline="0" dirty="0">
                <a:ln>
                  <a:noFill/>
                </a:ln>
                <a:solidFill>
                  <a:schemeClr val="tx1"/>
                </a:solidFill>
                <a:effectLst/>
                <a:latin typeface="Arial" panose="020B0604020202020204" pitchFamily="34" charset="0"/>
              </a:rPr>
              <a:t>: </a:t>
            </a:r>
            <a:r>
              <a:rPr kumimoji="0" lang="en-US" altLang="en-US" sz="2000" b="0" i="0" u="none" strike="noStrike" cap="none" normalizeH="0" baseline="0" dirty="0">
                <a:ln>
                  <a:noFill/>
                </a:ln>
                <a:solidFill>
                  <a:schemeClr val="tx1"/>
                </a:solidFill>
                <a:effectLst/>
                <a:latin typeface="Arial Unicode MS"/>
              </a:rPr>
              <a:t>O(n log n)</a:t>
            </a:r>
            <a:r>
              <a:rPr kumimoji="0" lang="en-US" altLang="en-US" sz="1800" b="0" i="0" u="none" strike="noStrike" cap="none" normalizeH="0" baseline="0" dirty="0">
                <a:ln>
                  <a:noFill/>
                </a:ln>
                <a:solidFill>
                  <a:schemeClr val="tx1"/>
                </a:solidFill>
                <a:effectLst/>
              </a:rPr>
              <a:t> (This occurs when the data structure operations are at their maximum complexity, but in practice, the logarithmic factor dominates.) </a:t>
            </a:r>
            <a:endParaRPr kumimoji="0" lang="en-US" altLang="en-US" sz="44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endParaRPr kumimoji="0" lang="en-US" altLang="en-US" sz="1800" b="0" i="0" u="none" strike="noStrike" cap="none" normalizeH="0" baseline="0" dirty="0">
              <a:ln>
                <a:noFill/>
              </a:ln>
              <a:solidFill>
                <a:schemeClr val="tx1"/>
              </a:solidFill>
              <a:effectLst/>
            </a:endParaRPr>
          </a:p>
          <a:p>
            <a:pPr eaLnBrk="0" fontAlgn="base" hangingPunct="0">
              <a:spcBef>
                <a:spcPct val="0"/>
              </a:spcBef>
              <a:spcAft>
                <a:spcPct val="0"/>
              </a:spcAft>
            </a:pPr>
            <a:r>
              <a:rPr lang="en-US" altLang="en-US" sz="4400" dirty="0">
                <a:solidFill>
                  <a:srgbClr val="7030A0"/>
                </a:solidFill>
                <a:latin typeface="Arial" panose="020B0604020202020204" pitchFamily="34" charset="0"/>
              </a:rPr>
              <a:t>Future scope</a:t>
            </a:r>
          </a:p>
          <a:p>
            <a:pPr eaLnBrk="0" fontAlgn="base" hangingPunct="0">
              <a:spcBef>
                <a:spcPct val="0"/>
              </a:spcBef>
              <a:spcAft>
                <a:spcPct val="0"/>
              </a:spcAft>
            </a:pPr>
            <a:r>
              <a:rPr kumimoji="0" lang="en-US" altLang="en-US" sz="2000" b="0" i="0" u="none" strike="noStrike" cap="none" normalizeH="0" baseline="0" dirty="0">
                <a:ln>
                  <a:noFill/>
                </a:ln>
                <a:solidFill>
                  <a:schemeClr val="tx1"/>
                </a:solidFill>
                <a:effectLst/>
                <a:latin typeface="Arial" panose="020B0604020202020204" pitchFamily="34" charset="0"/>
              </a:rPr>
              <a:t>The feature scope for the "count good triplets" problem involves developing an efficient algorithm to count the number of triplets </a:t>
            </a:r>
            <a:r>
              <a:rPr kumimoji="0" lang="en-US" altLang="en-US" sz="2000" b="0" i="0" u="none" strike="noStrike" cap="none" normalizeH="0" baseline="0" dirty="0">
                <a:ln>
                  <a:noFill/>
                </a:ln>
                <a:solidFill>
                  <a:schemeClr val="tx1"/>
                </a:solidFill>
                <a:effectLst/>
                <a:latin typeface="Arial Unicode MS"/>
              </a:rPr>
              <a:t>(x, y, z)</a:t>
            </a:r>
            <a:r>
              <a:rPr kumimoji="0" lang="en-US" altLang="en-US" sz="2000" b="0" i="0" u="none" strike="noStrike" cap="none" normalizeH="0" baseline="0" dirty="0">
                <a:ln>
                  <a:noFill/>
                </a:ln>
                <a:solidFill>
                  <a:schemeClr val="tx1"/>
                </a:solidFill>
                <a:effectLst/>
              </a:rPr>
              <a:t> in two permutations </a:t>
            </a:r>
            <a:r>
              <a:rPr kumimoji="0" lang="en-US" altLang="en-US" sz="2000" b="0" i="0" u="none" strike="noStrike" cap="none" normalizeH="0" baseline="0" dirty="0">
                <a:ln>
                  <a:noFill/>
                </a:ln>
                <a:solidFill>
                  <a:schemeClr val="tx1"/>
                </a:solidFill>
                <a:effectLst/>
                <a:latin typeface="Arial Unicode MS"/>
              </a:rPr>
              <a:t>nums1</a:t>
            </a:r>
            <a:r>
              <a:rPr kumimoji="0" lang="en-US" altLang="en-US" sz="2000" b="0" i="0" u="none" strike="noStrike" cap="none" normalizeH="0" baseline="0" dirty="0">
                <a:ln>
                  <a:noFill/>
                </a:ln>
                <a:solidFill>
                  <a:schemeClr val="tx1"/>
                </a:solidFill>
                <a:effectLst/>
              </a:rPr>
              <a:t> and </a:t>
            </a:r>
            <a:r>
              <a:rPr kumimoji="0" lang="en-US" altLang="en-US" sz="2000" b="0" i="0" u="none" strike="noStrike" cap="none" normalizeH="0" baseline="0" dirty="0">
                <a:ln>
                  <a:noFill/>
                </a:ln>
                <a:solidFill>
                  <a:schemeClr val="tx1"/>
                </a:solidFill>
                <a:effectLst/>
                <a:latin typeface="Arial Unicode MS"/>
              </a:rPr>
              <a:t>nums2</a:t>
            </a:r>
            <a:r>
              <a:rPr kumimoji="0" lang="en-US" altLang="en-US" sz="2000" b="0" i="0" u="none" strike="noStrike" cap="none" normalizeH="0" baseline="0" dirty="0">
                <a:ln>
                  <a:noFill/>
                </a:ln>
                <a:solidFill>
                  <a:schemeClr val="tx1"/>
                </a:solidFill>
                <a:effectLst/>
              </a:rPr>
              <a:t> of length </a:t>
            </a:r>
            <a:r>
              <a:rPr kumimoji="0" lang="en-US" altLang="en-US" sz="2000" b="0" i="0" u="none" strike="noStrike" cap="none" normalizeH="0" baseline="0" dirty="0">
                <a:ln>
                  <a:noFill/>
                </a:ln>
                <a:solidFill>
                  <a:schemeClr val="tx1"/>
                </a:solidFill>
                <a:effectLst/>
                <a:latin typeface="Arial Unicode MS"/>
              </a:rPr>
              <a:t>n</a:t>
            </a:r>
            <a:r>
              <a:rPr kumimoji="0" lang="en-US" altLang="en-US" sz="2000" b="0" i="0" u="none" strike="noStrike" cap="none" normalizeH="0" baseline="0" dirty="0">
                <a:ln>
                  <a:noFill/>
                </a:ln>
                <a:solidFill>
                  <a:schemeClr val="tx1"/>
                </a:solidFill>
                <a:effectLst/>
              </a:rPr>
              <a:t>, such that the positions of these values in both arrays are in strictly increasing order. The solution should map positions of elements in both arrays, transform </a:t>
            </a:r>
            <a:r>
              <a:rPr kumimoji="0" lang="en-US" altLang="en-US" sz="2000" b="0" i="0" u="none" strike="noStrike" cap="none" normalizeH="0" baseline="0" dirty="0">
                <a:ln>
                  <a:noFill/>
                </a:ln>
                <a:solidFill>
                  <a:schemeClr val="tx1"/>
                </a:solidFill>
                <a:effectLst/>
                <a:latin typeface="Arial Unicode MS"/>
              </a:rPr>
              <a:t>nums2</a:t>
            </a:r>
            <a:r>
              <a:rPr kumimoji="0" lang="en-US" altLang="en-US" sz="2000" b="0" i="0" u="none" strike="noStrike" cap="none" normalizeH="0" baseline="0" dirty="0">
                <a:ln>
                  <a:noFill/>
                </a:ln>
                <a:solidFill>
                  <a:schemeClr val="tx1"/>
                </a:solidFill>
                <a:effectLst/>
              </a:rPr>
              <a:t> based on </a:t>
            </a:r>
            <a:r>
              <a:rPr kumimoji="0" lang="en-US" altLang="en-US" sz="2000" b="0" i="0" u="none" strike="noStrike" cap="none" normalizeH="0" baseline="0" dirty="0">
                <a:ln>
                  <a:noFill/>
                </a:ln>
                <a:solidFill>
                  <a:schemeClr val="tx1"/>
                </a:solidFill>
                <a:effectLst/>
                <a:latin typeface="Arial Unicode MS"/>
              </a:rPr>
              <a:t>nums1</a:t>
            </a:r>
            <a:r>
              <a:rPr kumimoji="0" lang="en-US" altLang="en-US" sz="2000" b="0" i="0" u="none" strike="noStrike" cap="none" normalizeH="0" baseline="0" dirty="0">
                <a:ln>
                  <a:noFill/>
                </a:ln>
                <a:solidFill>
                  <a:schemeClr val="tx1"/>
                </a:solidFill>
                <a:effectLst/>
              </a:rPr>
              <a:t>'s indices, and then count increasing triplets in the transformed array using data structures like Fenwick Trees or Segment Trees for optimal performance, targeting a time complexity of </a:t>
            </a:r>
            <a:r>
              <a:rPr kumimoji="0" lang="en-US" altLang="en-US" sz="2000" b="0" i="0" u="none" strike="noStrike" cap="none" normalizeH="0" baseline="0" dirty="0">
                <a:ln>
                  <a:noFill/>
                </a:ln>
                <a:solidFill>
                  <a:schemeClr val="tx1"/>
                </a:solidFill>
                <a:effectLst/>
                <a:latin typeface="Arial Unicode MS"/>
              </a:rPr>
              <a:t>O(n log n)</a:t>
            </a:r>
            <a:r>
              <a:rPr kumimoji="0" lang="en-US" altLang="en-US" sz="2000" b="0" i="0" u="none" strike="noStrike" cap="none" normalizeH="0" baseline="0" dirty="0">
                <a:ln>
                  <a:noFill/>
                </a:ln>
                <a:solidFill>
                  <a:schemeClr val="tx1"/>
                </a:solidFill>
                <a:effectLst/>
              </a:rPr>
              <a:t>. The implementation must handle edge cases (e.g., </a:t>
            </a:r>
            <a:r>
              <a:rPr kumimoji="0" lang="en-US" altLang="en-US" sz="2000" b="0" i="0" u="none" strike="noStrike" cap="none" normalizeH="0" baseline="0" dirty="0">
                <a:ln>
                  <a:noFill/>
                </a:ln>
                <a:solidFill>
                  <a:schemeClr val="tx1"/>
                </a:solidFill>
                <a:effectLst/>
                <a:latin typeface="Arial Unicode MS"/>
              </a:rPr>
              <a:t>n &lt; 3</a:t>
            </a:r>
            <a:r>
              <a:rPr kumimoji="0" lang="en-US" altLang="en-US" sz="2000" b="0" i="0" u="none" strike="noStrike" cap="none" normalizeH="0" baseline="0" dirty="0">
                <a:ln>
                  <a:noFill/>
                </a:ln>
                <a:solidFill>
                  <a:schemeClr val="tx1"/>
                </a:solidFill>
                <a:effectLst/>
              </a:rPr>
              <a:t>), validate input assumptions (e.g., arrays being valid permutations), and be efficient with space and execution time while providing clear documentation and comprehensive testing. </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eaLnBrk="0" fontAlgn="base" hangingPunct="0">
              <a:spcBef>
                <a:spcPct val="0"/>
              </a:spcBef>
              <a:spcAft>
                <a:spcPct val="0"/>
              </a:spcAft>
            </a:pPr>
            <a:endParaRPr lang="en-US" altLang="en-US" sz="2000" dirty="0">
              <a:solidFill>
                <a:srgbClr val="7030A0"/>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4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34838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70867" y="2724031"/>
            <a:ext cx="4944666" cy="2781419"/>
          </a:xfrm>
          <a:prstGeom prst="rect">
            <a:avLst/>
          </a:prstGeom>
        </p:spPr>
      </p:pic>
      <p:sp>
        <p:nvSpPr>
          <p:cNvPr id="4" name="Text 0"/>
          <p:cNvSpPr/>
          <p:nvPr/>
        </p:nvSpPr>
        <p:spPr>
          <a:xfrm>
            <a:off x="6244709" y="700921"/>
            <a:ext cx="5701546" cy="712708"/>
          </a:xfrm>
          <a:prstGeom prst="rect">
            <a:avLst/>
          </a:prstGeom>
          <a:noFill/>
          <a:ln/>
        </p:spPr>
        <p:txBody>
          <a:bodyPr wrap="none" lIns="0" tIns="0" rIns="0" bIns="0" rtlCol="0" anchor="t"/>
          <a:lstStyle/>
          <a:p>
            <a:pPr marL="0" indent="0">
              <a:lnSpc>
                <a:spcPts val="5600"/>
              </a:lnSpc>
              <a:buNone/>
            </a:pPr>
            <a:r>
              <a:rPr lang="en-US" sz="4450" dirty="0">
                <a:solidFill>
                  <a:srgbClr val="FAEBEB"/>
                </a:solidFill>
                <a:latin typeface="Dela Gothic One" pitchFamily="34" charset="0"/>
                <a:ea typeface="Dela Gothic One" pitchFamily="34" charset="-122"/>
              </a:rPr>
              <a:t>conclusion</a:t>
            </a:r>
            <a:endParaRPr lang="en-US" sz="4450" dirty="0"/>
          </a:p>
        </p:txBody>
      </p:sp>
      <p:sp>
        <p:nvSpPr>
          <p:cNvPr id="5" name="Text 1"/>
          <p:cNvSpPr/>
          <p:nvPr/>
        </p:nvSpPr>
        <p:spPr>
          <a:xfrm>
            <a:off x="6244709" y="1738551"/>
            <a:ext cx="7627382" cy="346710"/>
          </a:xfrm>
          <a:prstGeom prst="rect">
            <a:avLst/>
          </a:prstGeom>
          <a:noFill/>
          <a:ln/>
        </p:spPr>
        <p:txBody>
          <a:bodyPr wrap="none" lIns="0" tIns="0" rIns="0" bIns="0" rtlCol="0" anchor="t"/>
          <a:lstStyle/>
          <a:p>
            <a:pPr marL="0" indent="0">
              <a:lnSpc>
                <a:spcPts val="2700"/>
              </a:lnSpc>
              <a:buNone/>
            </a:pPr>
            <a:r>
              <a:rPr lang="en-US" sz="1700" dirty="0">
                <a:solidFill>
                  <a:srgbClr val="FFE5E5"/>
                </a:solidFill>
                <a:latin typeface="DM Sans" pitchFamily="34" charset="0"/>
                <a:ea typeface="DM Sans" pitchFamily="34" charset="-122"/>
                <a:cs typeface="DM Sans" pitchFamily="34" charset="-120"/>
              </a:rPr>
              <a:t>The final result is the count of good triplets found in the arrays.</a:t>
            </a:r>
            <a:endParaRPr lang="en-US" sz="1700" dirty="0"/>
          </a:p>
        </p:txBody>
      </p:sp>
      <p:pic>
        <p:nvPicPr>
          <p:cNvPr id="6" name="Image 2" descr="preencoded.png"/>
          <p:cNvPicPr>
            <a:picLocks noChangeAspect="1"/>
          </p:cNvPicPr>
          <p:nvPr/>
        </p:nvPicPr>
        <p:blipFill>
          <a:blip r:embed="rId5"/>
          <a:stretch>
            <a:fillRect/>
          </a:stretch>
        </p:blipFill>
        <p:spPr>
          <a:xfrm>
            <a:off x="6244709" y="2328982"/>
            <a:ext cx="1083231" cy="1733193"/>
          </a:xfrm>
          <a:prstGeom prst="rect">
            <a:avLst/>
          </a:prstGeom>
        </p:spPr>
      </p:pic>
      <p:sp>
        <p:nvSpPr>
          <p:cNvPr id="7" name="Text 2"/>
          <p:cNvSpPr/>
          <p:nvPr/>
        </p:nvSpPr>
        <p:spPr>
          <a:xfrm>
            <a:off x="7652861" y="2545556"/>
            <a:ext cx="285071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Triplet Found</a:t>
            </a:r>
            <a:endParaRPr lang="en-US" sz="2200" dirty="0"/>
          </a:p>
        </p:txBody>
      </p:sp>
      <p:sp>
        <p:nvSpPr>
          <p:cNvPr id="8" name="Text 3"/>
          <p:cNvSpPr/>
          <p:nvPr/>
        </p:nvSpPr>
        <p:spPr>
          <a:xfrm>
            <a:off x="7652861" y="3031688"/>
            <a:ext cx="6219230"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The triplet satisfies the order requirement in both arrays.</a:t>
            </a:r>
            <a:endParaRPr lang="en-US" sz="1700" dirty="0"/>
          </a:p>
        </p:txBody>
      </p:sp>
      <p:pic>
        <p:nvPicPr>
          <p:cNvPr id="9" name="Image 3" descr="preencoded.png"/>
          <p:cNvPicPr>
            <a:picLocks noChangeAspect="1"/>
          </p:cNvPicPr>
          <p:nvPr/>
        </p:nvPicPr>
        <p:blipFill>
          <a:blip r:embed="rId6"/>
          <a:stretch>
            <a:fillRect/>
          </a:stretch>
        </p:blipFill>
        <p:spPr>
          <a:xfrm>
            <a:off x="6244709" y="4062174"/>
            <a:ext cx="1083231" cy="1733193"/>
          </a:xfrm>
          <a:prstGeom prst="rect">
            <a:avLst/>
          </a:prstGeom>
        </p:spPr>
      </p:pic>
      <p:sp>
        <p:nvSpPr>
          <p:cNvPr id="10" name="Text 4"/>
          <p:cNvSpPr/>
          <p:nvPr/>
        </p:nvSpPr>
        <p:spPr>
          <a:xfrm>
            <a:off x="7652861" y="4278749"/>
            <a:ext cx="2892623"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Count Increment</a:t>
            </a:r>
            <a:endParaRPr lang="en-US" sz="2200" dirty="0"/>
          </a:p>
        </p:txBody>
      </p:sp>
      <p:sp>
        <p:nvSpPr>
          <p:cNvPr id="11" name="Text 5"/>
          <p:cNvSpPr/>
          <p:nvPr/>
        </p:nvSpPr>
        <p:spPr>
          <a:xfrm>
            <a:off x="7652861" y="4764881"/>
            <a:ext cx="6219230"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Increase the count by 1.</a:t>
            </a:r>
            <a:endParaRPr lang="en-US" sz="1700" dirty="0"/>
          </a:p>
        </p:txBody>
      </p:sp>
      <p:pic>
        <p:nvPicPr>
          <p:cNvPr id="12" name="Image 4" descr="preencoded.png"/>
          <p:cNvPicPr>
            <a:picLocks noChangeAspect="1"/>
          </p:cNvPicPr>
          <p:nvPr/>
        </p:nvPicPr>
        <p:blipFill>
          <a:blip r:embed="rId7"/>
          <a:stretch>
            <a:fillRect/>
          </a:stretch>
        </p:blipFill>
        <p:spPr>
          <a:xfrm>
            <a:off x="6244709" y="5795367"/>
            <a:ext cx="1083231" cy="1733193"/>
          </a:xfrm>
          <a:prstGeom prst="rect">
            <a:avLst/>
          </a:prstGeom>
        </p:spPr>
      </p:pic>
      <p:sp>
        <p:nvSpPr>
          <p:cNvPr id="13" name="Text 6"/>
          <p:cNvSpPr/>
          <p:nvPr/>
        </p:nvSpPr>
        <p:spPr>
          <a:xfrm>
            <a:off x="7652861" y="6011942"/>
            <a:ext cx="3135154" cy="356235"/>
          </a:xfrm>
          <a:prstGeom prst="rect">
            <a:avLst/>
          </a:prstGeom>
          <a:noFill/>
          <a:ln/>
        </p:spPr>
        <p:txBody>
          <a:bodyPr wrap="none" lIns="0" tIns="0" rIns="0" bIns="0" rtlCol="0" anchor="t"/>
          <a:lstStyle/>
          <a:p>
            <a:pPr marL="0" indent="0" algn="l">
              <a:lnSpc>
                <a:spcPts val="2800"/>
              </a:lnSpc>
              <a:buNone/>
            </a:pPr>
            <a:r>
              <a:rPr lang="en-US" sz="2200" dirty="0">
                <a:solidFill>
                  <a:srgbClr val="FFE5E5"/>
                </a:solidFill>
                <a:latin typeface="Dela Gothic One" pitchFamily="34" charset="0"/>
                <a:ea typeface="Dela Gothic One" pitchFamily="34" charset="-122"/>
                <a:cs typeface="Dela Gothic One" pitchFamily="34" charset="-120"/>
              </a:rPr>
              <a:t>Continue Iteration</a:t>
            </a:r>
            <a:endParaRPr lang="en-US" sz="2200" dirty="0"/>
          </a:p>
        </p:txBody>
      </p:sp>
      <p:sp>
        <p:nvSpPr>
          <p:cNvPr id="14" name="Text 7"/>
          <p:cNvSpPr/>
          <p:nvPr/>
        </p:nvSpPr>
        <p:spPr>
          <a:xfrm>
            <a:off x="7652861" y="6498074"/>
            <a:ext cx="6219230" cy="346710"/>
          </a:xfrm>
          <a:prstGeom prst="rect">
            <a:avLst/>
          </a:prstGeom>
          <a:noFill/>
          <a:ln/>
        </p:spPr>
        <p:txBody>
          <a:bodyPr wrap="none" lIns="0" tIns="0" rIns="0" bIns="0" rtlCol="0" anchor="t"/>
          <a:lstStyle/>
          <a:p>
            <a:pPr marL="0" indent="0" algn="l">
              <a:lnSpc>
                <a:spcPts val="2700"/>
              </a:lnSpc>
              <a:buNone/>
            </a:pPr>
            <a:r>
              <a:rPr lang="en-US" sz="1700" dirty="0">
                <a:solidFill>
                  <a:srgbClr val="FFE5E5"/>
                </a:solidFill>
                <a:latin typeface="DM Sans" pitchFamily="34" charset="0"/>
                <a:ea typeface="DM Sans" pitchFamily="34" charset="-122"/>
                <a:cs typeface="DM Sans" pitchFamily="34" charset="-120"/>
              </a:rPr>
              <a:t>Repeat the process for all possible triplets.</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744</Words>
  <Application>Microsoft Office PowerPoint</Application>
  <PresentationFormat>Custom</PresentationFormat>
  <Paragraphs>56</Paragraphs>
  <Slides>8</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Dela Gothic One</vt:lpstr>
      <vt:lpstr>Arial Unicode MS</vt:lpstr>
      <vt:lpstr>DM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 priyanka</cp:lastModifiedBy>
  <cp:revision>2</cp:revision>
  <dcterms:created xsi:type="dcterms:W3CDTF">2024-09-11T01:56:12Z</dcterms:created>
  <dcterms:modified xsi:type="dcterms:W3CDTF">2024-09-11T03:27:12Z</dcterms:modified>
</cp:coreProperties>
</file>